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8" r:id="rId18"/>
    <p:sldId id="274" r:id="rId19"/>
    <p:sldId id="275" r:id="rId20"/>
    <p:sldId id="276" r:id="rId21"/>
    <p:sldId id="277"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80" autoAdjust="0"/>
  </p:normalViewPr>
  <p:slideViewPr>
    <p:cSldViewPr snapToGrid="0">
      <p:cViewPr varScale="1">
        <p:scale>
          <a:sx n="53" d="100"/>
          <a:sy n="53"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0F7A-A58C-45AC-8343-4376A14014B5}" type="datetimeFigureOut">
              <a:rPr lang="en-IN" smtClean="0"/>
              <a:t>19-11-2018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B6090-DF1F-410A-8FEA-89FB1FBFC034}" type="slidenum">
              <a:rPr lang="en-IN" smtClean="0"/>
              <a:t>‹#›</a:t>
            </a:fld>
            <a:endParaRPr lang="en-IN"/>
          </a:p>
        </p:txBody>
      </p:sp>
    </p:spTree>
    <p:extLst>
      <p:ext uri="{BB962C8B-B14F-4D97-AF65-F5344CB8AC3E}">
        <p14:creationId xmlns:p14="http://schemas.microsoft.com/office/powerpoint/2010/main" val="24547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Design </a:t>
            </a:r>
            <a:r>
              <a:rPr lang="en-IN" dirty="0" err="1" smtClean="0"/>
              <a:t>design</a:t>
            </a:r>
            <a:r>
              <a:rPr lang="en-IN" baseline="0" dirty="0" smtClean="0"/>
              <a:t> </a:t>
            </a:r>
            <a:r>
              <a:rPr lang="en-IN" baseline="0" dirty="0" err="1" smtClean="0"/>
              <a:t>design</a:t>
            </a:r>
            <a:r>
              <a:rPr lang="en-IN" baseline="0" dirty="0" smtClean="0"/>
              <a:t> !!! </a:t>
            </a:r>
          </a:p>
          <a:p>
            <a:pPr marL="228600" indent="-228600">
              <a:buAutoNum type="arabicPeriod"/>
            </a:pPr>
            <a:r>
              <a:rPr lang="en-IN" baseline="0" dirty="0" smtClean="0"/>
              <a:t>What is it? </a:t>
            </a:r>
          </a:p>
          <a:p>
            <a:pPr marL="228600" indent="-228600">
              <a:buAutoNum type="arabicPeriod"/>
            </a:pPr>
            <a:r>
              <a:rPr lang="en-IN" baseline="0" dirty="0" smtClean="0"/>
              <a:t>Where is it?</a:t>
            </a:r>
          </a:p>
          <a:p>
            <a:pPr marL="228600" indent="-228600">
              <a:buAutoNum type="arabicPeriod"/>
            </a:pPr>
            <a:r>
              <a:rPr lang="en-IN" baseline="0" dirty="0" smtClean="0"/>
              <a:t>Why do we need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baseline="0" dirty="0" smtClean="0"/>
              <a:t>Why do we have space in design? (the image)</a:t>
            </a:r>
          </a:p>
          <a:p>
            <a:pPr marL="228600" indent="-228600">
              <a:buAutoNum type="arabicPeriod"/>
            </a:pPr>
            <a:r>
              <a:rPr lang="en-IN" dirty="0" smtClean="0"/>
              <a:t>How is it even related to engineering?</a:t>
            </a:r>
          </a:p>
          <a:p>
            <a:pPr marL="228600" indent="-228600">
              <a:buAutoNum type="arabicPeriod"/>
            </a:pPr>
            <a:endParaRPr lang="en-IN" dirty="0" smtClean="0"/>
          </a:p>
          <a:p>
            <a:pPr marL="0" indent="0">
              <a:buNone/>
            </a:pPr>
            <a:r>
              <a:rPr lang="en-IN" dirty="0" smtClean="0"/>
              <a:t>Let’s see</a:t>
            </a:r>
          </a:p>
          <a:p>
            <a:pPr marL="0" indent="0">
              <a:buNone/>
            </a:pPr>
            <a:endParaRPr lang="en-IN" dirty="0" smtClean="0"/>
          </a:p>
          <a:p>
            <a:pPr marL="0" indent="0">
              <a:buNone/>
            </a:pPr>
            <a:r>
              <a:rPr lang="en-IN" dirty="0" smtClean="0"/>
              <a:t>Tutor instructions: </a:t>
            </a:r>
          </a:p>
          <a:p>
            <a:pPr marL="0" indent="0">
              <a:buNone/>
            </a:pPr>
            <a:endParaRPr lang="en-IN" dirty="0" smtClean="0"/>
          </a:p>
          <a:p>
            <a:pPr marL="228600" indent="-228600">
              <a:buAutoNum type="arabicPeriod"/>
            </a:pPr>
            <a:r>
              <a:rPr lang="en-IN" dirty="0" smtClean="0"/>
              <a:t>Students shall be forming groups based on competency / skills, and each one is assigned a role –</a:t>
            </a:r>
            <a:r>
              <a:rPr lang="en-IN" baseline="0" dirty="0" smtClean="0"/>
              <a:t> An Engineer, Manager, Artist, Designer, Producer, etc.</a:t>
            </a:r>
          </a:p>
          <a:p>
            <a:pPr marL="228600" indent="-228600">
              <a:buAutoNum type="arabicPeriod"/>
            </a:pPr>
            <a:endParaRPr lang="en-IN" baseline="0" dirty="0" smtClean="0"/>
          </a:p>
          <a:p>
            <a:pPr marL="228600" indent="-228600">
              <a:buAutoNum type="arabicPeriod"/>
            </a:pPr>
            <a:r>
              <a:rPr lang="en-IN" baseline="0" dirty="0" smtClean="0"/>
              <a:t>They are to form a WhatsApp group and add the instructor’s contact as an admin, for sharing assignment details the same day.</a:t>
            </a:r>
            <a:endParaRPr lang="en-IN" dirty="0" smtClean="0"/>
          </a:p>
          <a:p>
            <a:pPr marL="0" indent="0">
              <a:buNone/>
            </a:pPr>
            <a:endParaRPr lang="en-IN" dirty="0" smtClean="0"/>
          </a:p>
          <a:p>
            <a:pPr marL="0" indent="0">
              <a:buNone/>
            </a:pPr>
            <a:r>
              <a:rPr lang="en-IN" dirty="0" smtClean="0"/>
              <a:t>3</a:t>
            </a:r>
            <a:r>
              <a:rPr lang="en-IN" smtClean="0"/>
              <a:t>. </a:t>
            </a:r>
            <a:r>
              <a:rPr lang="en-IN" dirty="0" smtClean="0"/>
              <a:t>Ask</a:t>
            </a:r>
            <a:r>
              <a:rPr lang="en-IN" baseline="0" dirty="0" smtClean="0"/>
              <a:t> them to have a notebook/markers ready. </a:t>
            </a:r>
            <a:r>
              <a:rPr lang="en-IN" dirty="0" smtClean="0"/>
              <a:t>Interact</a:t>
            </a:r>
            <a:r>
              <a:rPr lang="en-IN" baseline="0" dirty="0" smtClean="0"/>
              <a:t> with the students by asking questions to them. Make them answer relevant to design. Make them curious what are they going to see next. Motivate them till they are comfortable to interact – by language. Ensure that the brains started to think. </a:t>
            </a:r>
            <a:r>
              <a:rPr lang="en-IN" dirty="0" smtClean="0"/>
              <a:t>Total time : 15 mins</a:t>
            </a:r>
          </a:p>
        </p:txBody>
      </p:sp>
      <p:sp>
        <p:nvSpPr>
          <p:cNvPr id="4" name="Slide Number Placeholder 3"/>
          <p:cNvSpPr>
            <a:spLocks noGrp="1"/>
          </p:cNvSpPr>
          <p:nvPr>
            <p:ph type="sldNum" sz="quarter" idx="10"/>
          </p:nvPr>
        </p:nvSpPr>
        <p:spPr/>
        <p:txBody>
          <a:bodyPr/>
          <a:lstStyle/>
          <a:p>
            <a:fld id="{1C6B6090-DF1F-410A-8FEA-89FB1FBFC034}" type="slidenum">
              <a:rPr lang="en-IN" smtClean="0"/>
              <a:t>1</a:t>
            </a:fld>
            <a:endParaRPr lang="en-IN"/>
          </a:p>
        </p:txBody>
      </p:sp>
    </p:spTree>
    <p:extLst>
      <p:ext uri="{BB962C8B-B14F-4D97-AF65-F5344CB8AC3E}">
        <p14:creationId xmlns:p14="http://schemas.microsoft.com/office/powerpoint/2010/main" val="395155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Did you understand what is the problem</a:t>
            </a:r>
            <a:r>
              <a:rPr lang="en-IN" baseline="0" dirty="0" smtClean="0"/>
              <a:t> in this image??</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10</a:t>
            </a:fld>
            <a:endParaRPr lang="en-IN"/>
          </a:p>
        </p:txBody>
      </p:sp>
    </p:spTree>
    <p:extLst>
      <p:ext uri="{BB962C8B-B14F-4D97-AF65-F5344CB8AC3E}">
        <p14:creationId xmlns:p14="http://schemas.microsoft.com/office/powerpoint/2010/main" val="351140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Do you understand</a:t>
            </a:r>
            <a:r>
              <a:rPr lang="en-IN" baseline="0" dirty="0" smtClean="0"/>
              <a:t> now?</a:t>
            </a:r>
          </a:p>
          <a:p>
            <a:endParaRPr lang="en-IN" baseline="0" dirty="0" smtClean="0"/>
          </a:p>
          <a:p>
            <a:r>
              <a:rPr lang="en-IN" baseline="0" dirty="0" smtClean="0"/>
              <a:t>The steps are straight whereas the hand rails are diagonally placed.</a:t>
            </a:r>
          </a:p>
          <a:p>
            <a:endParaRPr lang="en-IN" baseline="0" dirty="0" smtClean="0"/>
          </a:p>
          <a:p>
            <a:r>
              <a:rPr lang="en-IN" baseline="0" dirty="0" smtClean="0"/>
              <a:t>The users mentally get confused and would feel psychologically uncomfortable while walking on these.</a:t>
            </a:r>
          </a:p>
          <a:p>
            <a:endParaRPr lang="en-IN" baseline="0" dirty="0" smtClean="0"/>
          </a:p>
          <a:p>
            <a:r>
              <a:rPr lang="en-IN" baseline="0" dirty="0" smtClean="0"/>
              <a:t>The stairs direct them to go straight, while hand rails direct to go diagonally.</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11</a:t>
            </a:fld>
            <a:endParaRPr lang="en-IN"/>
          </a:p>
        </p:txBody>
      </p:sp>
    </p:spTree>
    <p:extLst>
      <p:ext uri="{BB962C8B-B14F-4D97-AF65-F5344CB8AC3E}">
        <p14:creationId xmlns:p14="http://schemas.microsoft.com/office/powerpoint/2010/main" val="2286525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Packaging of scissor needs a scissor to open it</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12</a:t>
            </a:fld>
            <a:endParaRPr lang="en-IN"/>
          </a:p>
        </p:txBody>
      </p:sp>
    </p:spTree>
    <p:extLst>
      <p:ext uri="{BB962C8B-B14F-4D97-AF65-F5344CB8AC3E}">
        <p14:creationId xmlns:p14="http://schemas.microsoft.com/office/powerpoint/2010/main" val="149157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Touch</a:t>
            </a:r>
            <a:r>
              <a:rPr lang="en-IN" baseline="0" dirty="0" smtClean="0"/>
              <a:t> screen interface makes the user lose attention towards the road, since he is forced to look at the screen.</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13</a:t>
            </a:fld>
            <a:endParaRPr lang="en-IN"/>
          </a:p>
        </p:txBody>
      </p:sp>
    </p:spTree>
    <p:extLst>
      <p:ext uri="{BB962C8B-B14F-4D97-AF65-F5344CB8AC3E}">
        <p14:creationId xmlns:p14="http://schemas.microsoft.com/office/powerpoint/2010/main" val="59230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Concave surface of the building converges</a:t>
            </a:r>
            <a:r>
              <a:rPr lang="en-IN" baseline="0" dirty="0" smtClean="0"/>
              <a:t> the light rays to the small buildings opposite to it</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14</a:t>
            </a:fld>
            <a:endParaRPr lang="en-IN"/>
          </a:p>
        </p:txBody>
      </p:sp>
    </p:spTree>
    <p:extLst>
      <p:ext uri="{BB962C8B-B14F-4D97-AF65-F5344CB8AC3E}">
        <p14:creationId xmlns:p14="http://schemas.microsoft.com/office/powerpoint/2010/main" val="312585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Installation</a:t>
            </a:r>
            <a:r>
              <a:rPr lang="en-IN" baseline="0" dirty="0" smtClean="0"/>
              <a:t> in Ahmedabad. </a:t>
            </a:r>
            <a:r>
              <a:rPr lang="en-IN" dirty="0" smtClean="0"/>
              <a:t>The position of</a:t>
            </a:r>
            <a:r>
              <a:rPr lang="en-IN" baseline="0" dirty="0" smtClean="0"/>
              <a:t> the handle axis should have been parallel to the mouth</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16</a:t>
            </a:fld>
            <a:endParaRPr lang="en-IN"/>
          </a:p>
        </p:txBody>
      </p:sp>
    </p:spTree>
    <p:extLst>
      <p:ext uri="{BB962C8B-B14F-4D97-AF65-F5344CB8AC3E}">
        <p14:creationId xmlns:p14="http://schemas.microsoft.com/office/powerpoint/2010/main" val="360861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Form</a:t>
            </a:r>
            <a:r>
              <a:rPr lang="en-IN" baseline="0" dirty="0" smtClean="0"/>
              <a:t> is the shape of the product. Form wise denotes the look, shape and structure of the product. </a:t>
            </a:r>
          </a:p>
          <a:p>
            <a:endParaRPr lang="en-IN" baseline="0" dirty="0" smtClean="0"/>
          </a:p>
          <a:p>
            <a:r>
              <a:rPr lang="en-IN" baseline="0" dirty="0" smtClean="0"/>
              <a:t>By end of this activity again question the learning from this. </a:t>
            </a:r>
          </a:p>
          <a:p>
            <a:endParaRPr lang="en-IN" baseline="0" dirty="0" smtClean="0"/>
          </a:p>
          <a:p>
            <a:r>
              <a:rPr lang="en-IN" baseline="0" dirty="0" smtClean="0"/>
              <a:t>Make them understand how form is influenced by the function. “Form follows Function” – Is a mantra</a:t>
            </a:r>
          </a:p>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17</a:t>
            </a:fld>
            <a:endParaRPr lang="en-IN"/>
          </a:p>
        </p:txBody>
      </p:sp>
    </p:spTree>
    <p:extLst>
      <p:ext uri="{BB962C8B-B14F-4D97-AF65-F5344CB8AC3E}">
        <p14:creationId xmlns:p14="http://schemas.microsoft.com/office/powerpoint/2010/main" val="3047688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Make the students talk</a:t>
            </a:r>
            <a:r>
              <a:rPr lang="en-IN" baseline="0" dirty="0" smtClean="0"/>
              <a:t> extemporately about the image shown - 2 minutes.</a:t>
            </a:r>
          </a:p>
          <a:p>
            <a:endParaRPr lang="en-IN" baseline="0" dirty="0" smtClean="0"/>
          </a:p>
          <a:p>
            <a:r>
              <a:rPr lang="en-IN" baseline="0" dirty="0" smtClean="0"/>
              <a:t>Explain how the form is influenced by the function.</a:t>
            </a:r>
            <a:endParaRPr lang="en-IN" dirty="0" smtClean="0"/>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18</a:t>
            </a:fld>
            <a:endParaRPr lang="en-IN"/>
          </a:p>
        </p:txBody>
      </p:sp>
    </p:spTree>
    <p:extLst>
      <p:ext uri="{BB962C8B-B14F-4D97-AF65-F5344CB8AC3E}">
        <p14:creationId xmlns:p14="http://schemas.microsoft.com/office/powerpoint/2010/main" val="363694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Make the students talk</a:t>
            </a:r>
            <a:r>
              <a:rPr lang="en-IN" baseline="0" dirty="0" smtClean="0"/>
              <a:t> extemporately about the image shown – 2 minutes.</a:t>
            </a:r>
          </a:p>
          <a:p>
            <a:endParaRPr lang="en-IN" baseline="0" dirty="0" smtClean="0"/>
          </a:p>
          <a:p>
            <a:r>
              <a:rPr lang="en-IN" baseline="0" dirty="0" smtClean="0"/>
              <a:t>Explain how the form is influenced by the function.</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19</a:t>
            </a:fld>
            <a:endParaRPr lang="en-IN"/>
          </a:p>
        </p:txBody>
      </p:sp>
    </p:spTree>
    <p:extLst>
      <p:ext uri="{BB962C8B-B14F-4D97-AF65-F5344CB8AC3E}">
        <p14:creationId xmlns:p14="http://schemas.microsoft.com/office/powerpoint/2010/main" val="341027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Make the students talk</a:t>
            </a:r>
            <a:r>
              <a:rPr lang="en-IN" baseline="0" dirty="0" smtClean="0"/>
              <a:t> extemporately about the image shown - 2 minutes.</a:t>
            </a:r>
          </a:p>
          <a:p>
            <a:endParaRPr lang="en-IN" baseline="0" dirty="0" smtClean="0"/>
          </a:p>
          <a:p>
            <a:r>
              <a:rPr lang="en-IN" baseline="0" dirty="0" smtClean="0"/>
              <a:t>Explain how the form is influenced by the function.</a:t>
            </a:r>
            <a:endParaRPr lang="en-IN" dirty="0" smtClean="0"/>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20</a:t>
            </a:fld>
            <a:endParaRPr lang="en-IN"/>
          </a:p>
        </p:txBody>
      </p:sp>
    </p:spTree>
    <p:extLst>
      <p:ext uri="{BB962C8B-B14F-4D97-AF65-F5344CB8AC3E}">
        <p14:creationId xmlns:p14="http://schemas.microsoft.com/office/powerpoint/2010/main" val="176509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Ask the students to observe the image. Repeat the questions.</a:t>
            </a:r>
            <a:r>
              <a:rPr lang="en-IN" baseline="0" dirty="0" smtClean="0"/>
              <a:t> Is this a design? </a:t>
            </a:r>
          </a:p>
          <a:p>
            <a:r>
              <a:rPr lang="en-IN" baseline="0" dirty="0" smtClean="0"/>
              <a:t>If yes, then what do you consider as design in this?</a:t>
            </a:r>
          </a:p>
          <a:p>
            <a:r>
              <a:rPr lang="en-IN" baseline="0" dirty="0" smtClean="0"/>
              <a:t>Is it the shape? Or colour? Or function? What is design in this?</a:t>
            </a:r>
          </a:p>
          <a:p>
            <a:r>
              <a:rPr lang="en-IN" baseline="0" dirty="0" smtClean="0"/>
              <a:t>(tutors do not give any answers, just motivate them to think and speak out. Make them to write down the factors they consider as design)</a:t>
            </a:r>
          </a:p>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a:t>
            </a:fld>
            <a:endParaRPr lang="en-IN"/>
          </a:p>
        </p:txBody>
      </p:sp>
    </p:spTree>
    <p:extLst>
      <p:ext uri="{BB962C8B-B14F-4D97-AF65-F5344CB8AC3E}">
        <p14:creationId xmlns:p14="http://schemas.microsoft.com/office/powerpoint/2010/main" val="380594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Make the students talk</a:t>
            </a:r>
            <a:r>
              <a:rPr lang="en-IN" baseline="0" dirty="0" smtClean="0"/>
              <a:t> extemporately about the image shown - 2 minutes.</a:t>
            </a:r>
          </a:p>
          <a:p>
            <a:endParaRPr lang="en-IN" baseline="0" dirty="0" smtClean="0"/>
          </a:p>
          <a:p>
            <a:r>
              <a:rPr lang="en-IN" baseline="0" dirty="0" smtClean="0"/>
              <a:t>Explain how the form is influenced by the function.</a:t>
            </a:r>
            <a:endParaRPr lang="en-IN" dirty="0" smtClean="0"/>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21</a:t>
            </a:fld>
            <a:endParaRPr lang="en-IN"/>
          </a:p>
        </p:txBody>
      </p:sp>
    </p:spTree>
    <p:extLst>
      <p:ext uri="{BB962C8B-B14F-4D97-AF65-F5344CB8AC3E}">
        <p14:creationId xmlns:p14="http://schemas.microsoft.com/office/powerpoint/2010/main" val="316134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Review the</a:t>
            </a:r>
            <a:r>
              <a:rPr lang="en-IN" baseline="0" dirty="0" smtClean="0"/>
              <a:t> activities in the class. </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22</a:t>
            </a:fld>
            <a:endParaRPr lang="en-IN"/>
          </a:p>
        </p:txBody>
      </p:sp>
    </p:spTree>
    <p:extLst>
      <p:ext uri="{BB962C8B-B14F-4D97-AF65-F5344CB8AC3E}">
        <p14:creationId xmlns:p14="http://schemas.microsoft.com/office/powerpoint/2010/main" val="369739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Share ‘PDS - Assignment - 1 - Good Design &amp; Bad Design – Template.pptx’ to the WhatsApp Group.</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23</a:t>
            </a:fld>
            <a:endParaRPr lang="en-IN"/>
          </a:p>
        </p:txBody>
      </p:sp>
    </p:spTree>
    <p:extLst>
      <p:ext uri="{BB962C8B-B14F-4D97-AF65-F5344CB8AC3E}">
        <p14:creationId xmlns:p14="http://schemas.microsoft.com/office/powerpoint/2010/main" val="15582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Repeat as previous slide</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3</a:t>
            </a:fld>
            <a:endParaRPr lang="en-IN"/>
          </a:p>
        </p:txBody>
      </p:sp>
    </p:spTree>
    <p:extLst>
      <p:ext uri="{BB962C8B-B14F-4D97-AF65-F5344CB8AC3E}">
        <p14:creationId xmlns:p14="http://schemas.microsoft.com/office/powerpoint/2010/main" val="58008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Repeat as previous slide</a:t>
            </a:r>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4</a:t>
            </a:fld>
            <a:endParaRPr lang="en-IN"/>
          </a:p>
        </p:txBody>
      </p:sp>
    </p:spTree>
    <p:extLst>
      <p:ext uri="{BB962C8B-B14F-4D97-AF65-F5344CB8AC3E}">
        <p14:creationId xmlns:p14="http://schemas.microsoft.com/office/powerpoint/2010/main" val="395729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Repeat as previous slide</a:t>
            </a:r>
          </a:p>
          <a:p>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5</a:t>
            </a:fld>
            <a:endParaRPr lang="en-IN"/>
          </a:p>
        </p:txBody>
      </p:sp>
    </p:spTree>
    <p:extLst>
      <p:ext uri="{BB962C8B-B14F-4D97-AF65-F5344CB8AC3E}">
        <p14:creationId xmlns:p14="http://schemas.microsoft.com/office/powerpoint/2010/main" val="329270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Repeat as previous slide. Conclude</a:t>
            </a:r>
            <a:r>
              <a:rPr lang="en-IN" baseline="0" dirty="0" smtClean="0"/>
              <a:t> your questions by asking where is design in all images. Which among the above is designed. </a:t>
            </a:r>
            <a:endParaRPr lang="en-IN" dirty="0" smtClean="0"/>
          </a:p>
          <a:p>
            <a:r>
              <a:rPr lang="en-IN" dirty="0" smtClean="0"/>
              <a:t>What is role </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6</a:t>
            </a:fld>
            <a:endParaRPr lang="en-IN"/>
          </a:p>
        </p:txBody>
      </p:sp>
    </p:spTree>
    <p:extLst>
      <p:ext uri="{BB962C8B-B14F-4D97-AF65-F5344CB8AC3E}">
        <p14:creationId xmlns:p14="http://schemas.microsoft.com/office/powerpoint/2010/main" val="35168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Team</a:t>
            </a:r>
            <a:r>
              <a:rPr lang="en-IN" baseline="0" dirty="0" smtClean="0"/>
              <a:t> </a:t>
            </a:r>
            <a:r>
              <a:rPr lang="en-IN" dirty="0" smtClean="0"/>
              <a:t>Activity (2-3 members/team) – Build</a:t>
            </a:r>
            <a:r>
              <a:rPr lang="en-IN" baseline="0" dirty="0" smtClean="0"/>
              <a:t> a paper plane. Conditions – Single paper, should cross more than 20 feet and Hit the target.</a:t>
            </a:r>
          </a:p>
          <a:p>
            <a:endParaRPr lang="en-IN" baseline="0" dirty="0" smtClean="0"/>
          </a:p>
          <a:p>
            <a:r>
              <a:rPr lang="en-IN" baseline="0" dirty="0" smtClean="0"/>
              <a:t>Shape and structure is not a constraint. Multiple Planes with different structure are preferred. Finally present the best plane.</a:t>
            </a:r>
          </a:p>
          <a:p>
            <a:endParaRPr lang="en-IN" baseline="0" dirty="0" smtClean="0"/>
          </a:p>
          <a:p>
            <a:r>
              <a:rPr lang="en-IN" baseline="0" dirty="0" smtClean="0"/>
              <a:t>Total time – 25 mins</a:t>
            </a:r>
          </a:p>
          <a:p>
            <a:endParaRPr lang="en-IN" baseline="0" dirty="0" smtClean="0"/>
          </a:p>
          <a:p>
            <a:r>
              <a:rPr lang="en-IN" baseline="0" dirty="0" smtClean="0"/>
              <a:t>Tutor instructions: At end of the activity, question the learning in this activity. </a:t>
            </a:r>
          </a:p>
          <a:p>
            <a:endParaRPr lang="en-IN" baseline="0" dirty="0"/>
          </a:p>
          <a:p>
            <a:r>
              <a:rPr lang="en-IN" baseline="0" dirty="0" smtClean="0"/>
              <a:t>To students: Did you understand what is design now?</a:t>
            </a:r>
          </a:p>
          <a:p>
            <a:endParaRPr lang="en-IN" baseline="0" dirty="0" smtClean="0"/>
          </a:p>
          <a:p>
            <a:r>
              <a:rPr lang="en-IN" baseline="0" dirty="0" smtClean="0"/>
              <a:t>Is it the material? Or is it the Size? Or is the shape? Or is the colour of the plane? Or is it the way you launched it?</a:t>
            </a:r>
          </a:p>
          <a:p>
            <a:endParaRPr lang="en-IN" baseline="0" dirty="0" smtClean="0"/>
          </a:p>
          <a:p>
            <a:r>
              <a:rPr lang="en-IN" baseline="0" dirty="0" smtClean="0"/>
              <a:t>“Design” is the whole process followed. </a:t>
            </a:r>
          </a:p>
        </p:txBody>
      </p:sp>
      <p:sp>
        <p:nvSpPr>
          <p:cNvPr id="4" name="Slide Number Placeholder 3"/>
          <p:cNvSpPr>
            <a:spLocks noGrp="1"/>
          </p:cNvSpPr>
          <p:nvPr>
            <p:ph type="sldNum" sz="quarter" idx="10"/>
          </p:nvPr>
        </p:nvSpPr>
        <p:spPr/>
        <p:txBody>
          <a:bodyPr/>
          <a:lstStyle/>
          <a:p>
            <a:fld id="{1C6B6090-DF1F-410A-8FEA-89FB1FBFC034}" type="slidenum">
              <a:rPr lang="en-IN" smtClean="0"/>
              <a:t>7</a:t>
            </a:fld>
            <a:endParaRPr lang="en-IN"/>
          </a:p>
        </p:txBody>
      </p:sp>
    </p:spTree>
    <p:extLst>
      <p:ext uri="{BB962C8B-B14F-4D97-AF65-F5344CB8AC3E}">
        <p14:creationId xmlns:p14="http://schemas.microsoft.com/office/powerpoint/2010/main" val="54302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Tutor</a:t>
            </a:r>
            <a:r>
              <a:rPr lang="en-IN" baseline="0" dirty="0" smtClean="0"/>
              <a:t> instructions: Relate this process with the previous activity done. </a:t>
            </a:r>
          </a:p>
          <a:p>
            <a:endParaRPr lang="en-IN" baseline="0" dirty="0" smtClean="0"/>
          </a:p>
          <a:p>
            <a:r>
              <a:rPr lang="en-IN" baseline="0" dirty="0" smtClean="0"/>
              <a:t>First step was to Identify the needs of the plane</a:t>
            </a:r>
          </a:p>
          <a:p>
            <a:r>
              <a:rPr lang="en-IN" baseline="0" dirty="0" smtClean="0"/>
              <a:t>Second, Defined what is your target, Where you wanted to hit, understood the conditions</a:t>
            </a:r>
          </a:p>
          <a:p>
            <a:r>
              <a:rPr lang="en-IN" baseline="0" dirty="0" smtClean="0"/>
              <a:t>Third, brainstormed with the team and developed ideas of planes with different shapes and structures, </a:t>
            </a:r>
          </a:p>
          <a:p>
            <a:r>
              <a:rPr lang="en-IN" baseline="0" dirty="0" smtClean="0"/>
              <a:t>Fourth, Made quick prototypes</a:t>
            </a:r>
          </a:p>
          <a:p>
            <a:r>
              <a:rPr lang="en-IN" baseline="0" dirty="0" smtClean="0"/>
              <a:t>Fifth tested the prototypes and presented the best ones</a:t>
            </a:r>
          </a:p>
          <a:p>
            <a:endParaRPr lang="en-IN" baseline="0" dirty="0" smtClean="0"/>
          </a:p>
          <a:p>
            <a:r>
              <a:rPr lang="en-IN" baseline="0" dirty="0" smtClean="0"/>
              <a:t>This is the same process we follow to design. </a:t>
            </a:r>
          </a:p>
          <a:p>
            <a:endParaRPr lang="en-IN" baseline="0" dirty="0" smtClean="0"/>
          </a:p>
          <a:p>
            <a:r>
              <a:rPr lang="en-IN" baseline="0" dirty="0" smtClean="0"/>
              <a:t>Identify the needs, Problems, challenges of the user</a:t>
            </a:r>
          </a:p>
          <a:p>
            <a:r>
              <a:rPr lang="en-IN" baseline="0" dirty="0" smtClean="0"/>
              <a:t>Define the Requirements in a consolidated manner</a:t>
            </a:r>
          </a:p>
          <a:p>
            <a:r>
              <a:rPr lang="en-IN" baseline="0" dirty="0" smtClean="0"/>
              <a:t>Develop multiple solutions</a:t>
            </a:r>
          </a:p>
          <a:p>
            <a:r>
              <a:rPr lang="en-IN" baseline="0" dirty="0" smtClean="0"/>
              <a:t>Prototype the solutions</a:t>
            </a:r>
          </a:p>
          <a:p>
            <a:r>
              <a:rPr lang="en-IN" baseline="0" dirty="0" smtClean="0"/>
              <a:t>Test them</a:t>
            </a:r>
          </a:p>
          <a:p>
            <a:r>
              <a:rPr lang="en-IN" baseline="0" dirty="0" smtClean="0"/>
              <a:t>Present the best solution</a:t>
            </a:r>
          </a:p>
          <a:p>
            <a:endParaRPr lang="en-IN" baseline="0" dirty="0" smtClean="0"/>
          </a:p>
          <a:p>
            <a:r>
              <a:rPr lang="en-IN" baseline="0" dirty="0" smtClean="0"/>
              <a:t>Tutors need to elaborate the same with various examples</a:t>
            </a:r>
            <a:endParaRPr lang="en-IN" dirty="0"/>
          </a:p>
        </p:txBody>
      </p:sp>
      <p:sp>
        <p:nvSpPr>
          <p:cNvPr id="4" name="Slide Number Placeholder 3"/>
          <p:cNvSpPr>
            <a:spLocks noGrp="1"/>
          </p:cNvSpPr>
          <p:nvPr>
            <p:ph type="sldNum" sz="quarter" idx="10"/>
          </p:nvPr>
        </p:nvSpPr>
        <p:spPr/>
        <p:txBody>
          <a:bodyPr/>
          <a:lstStyle/>
          <a:p>
            <a:fld id="{1C6B6090-DF1F-410A-8FEA-89FB1FBFC034}" type="slidenum">
              <a:rPr lang="en-IN" smtClean="0"/>
              <a:t>8</a:t>
            </a:fld>
            <a:endParaRPr lang="en-IN"/>
          </a:p>
        </p:txBody>
      </p:sp>
    </p:spTree>
    <p:extLst>
      <p:ext uri="{BB962C8B-B14F-4D97-AF65-F5344CB8AC3E}">
        <p14:creationId xmlns:p14="http://schemas.microsoft.com/office/powerpoint/2010/main" val="281711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smtClean="0"/>
          </a:p>
        </p:txBody>
      </p:sp>
      <p:sp>
        <p:nvSpPr>
          <p:cNvPr id="4" name="Slide Number Placeholder 3"/>
          <p:cNvSpPr>
            <a:spLocks noGrp="1"/>
          </p:cNvSpPr>
          <p:nvPr>
            <p:ph type="sldNum" sz="quarter" idx="10"/>
          </p:nvPr>
        </p:nvSpPr>
        <p:spPr/>
        <p:txBody>
          <a:bodyPr/>
          <a:lstStyle/>
          <a:p>
            <a:fld id="{1C6B6090-DF1F-410A-8FEA-89FB1FBFC034}" type="slidenum">
              <a:rPr lang="en-IN" smtClean="0"/>
              <a:t>9</a:t>
            </a:fld>
            <a:endParaRPr lang="en-IN"/>
          </a:p>
        </p:txBody>
      </p:sp>
    </p:spTree>
    <p:extLst>
      <p:ext uri="{BB962C8B-B14F-4D97-AF65-F5344CB8AC3E}">
        <p14:creationId xmlns:p14="http://schemas.microsoft.com/office/powerpoint/2010/main" val="239110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C697184-4694-4174-A0AB-1909D67E4524}"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406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697184-4694-4174-A0AB-1909D67E4524}"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94634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697184-4694-4174-A0AB-1909D67E4524}"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15428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697184-4694-4174-A0AB-1909D67E4524}"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271377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97184-4694-4174-A0AB-1909D67E4524}" type="datetimeFigureOut">
              <a:rPr lang="en-IN" smtClean="0"/>
              <a:t>19-11-2018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35174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C697184-4694-4174-A0AB-1909D67E4524}"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301857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C697184-4694-4174-A0AB-1909D67E4524}" type="datetimeFigureOut">
              <a:rPr lang="en-IN" smtClean="0"/>
              <a:t>19-11-2018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195295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C697184-4694-4174-A0AB-1909D67E4524}" type="datetimeFigureOut">
              <a:rPr lang="en-IN" smtClean="0"/>
              <a:t>19-11-2018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39821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97184-4694-4174-A0AB-1909D67E4524}" type="datetimeFigureOut">
              <a:rPr lang="en-IN" smtClean="0"/>
              <a:t>19-11-2018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132976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97184-4694-4174-A0AB-1909D67E4524}"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415567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97184-4694-4174-A0AB-1909D67E4524}" type="datetimeFigureOut">
              <a:rPr lang="en-IN" smtClean="0"/>
              <a:t>19-11-2018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799E65-159E-4AC5-8FFA-FD6D02BB1479}" type="slidenum">
              <a:rPr lang="en-IN" smtClean="0"/>
              <a:t>‹#›</a:t>
            </a:fld>
            <a:endParaRPr lang="en-IN"/>
          </a:p>
        </p:txBody>
      </p:sp>
    </p:spTree>
    <p:extLst>
      <p:ext uri="{BB962C8B-B14F-4D97-AF65-F5344CB8AC3E}">
        <p14:creationId xmlns:p14="http://schemas.microsoft.com/office/powerpoint/2010/main" val="85895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97184-4694-4174-A0AB-1909D67E4524}" type="datetimeFigureOut">
              <a:rPr lang="en-IN" smtClean="0"/>
              <a:t>19-11-2018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99E65-159E-4AC5-8FFA-FD6D02BB1479}" type="slidenum">
              <a:rPr lang="en-IN" smtClean="0"/>
              <a:t>‹#›</a:t>
            </a:fld>
            <a:endParaRPr lang="en-IN"/>
          </a:p>
        </p:txBody>
      </p:sp>
    </p:spTree>
    <p:extLst>
      <p:ext uri="{BB962C8B-B14F-4D97-AF65-F5344CB8AC3E}">
        <p14:creationId xmlns:p14="http://schemas.microsoft.com/office/powerpoint/2010/main" val="300242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5412"/>
            <a:ext cx="9144000" cy="1027176"/>
          </a:xfrm>
        </p:spPr>
        <p:txBody>
          <a:bodyPr>
            <a:normAutofit/>
          </a:bodyPr>
          <a:lstStyle/>
          <a:p>
            <a:pPr>
              <a:lnSpc>
                <a:spcPct val="100000"/>
              </a:lnSpc>
            </a:pPr>
            <a:r>
              <a:rPr lang="en-IN" dirty="0" smtClean="0">
                <a:solidFill>
                  <a:schemeClr val="bg1"/>
                </a:solidFill>
                <a:latin typeface="Myriad Pro" panose="020B0503030403020204" pitchFamily="34" charset="0"/>
                <a:ea typeface="Tahoma" panose="020B0604030504040204" pitchFamily="34" charset="0"/>
                <a:cs typeface="Tahoma" panose="020B0604030504040204" pitchFamily="34" charset="0"/>
              </a:rPr>
              <a:t>D     E      S      I      G     N</a:t>
            </a:r>
            <a:endParaRPr lang="en-IN" dirty="0">
              <a:solidFill>
                <a:schemeClr val="bg1"/>
              </a:solidFill>
              <a:latin typeface="Myriad Pro" panose="020B0503030403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0052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0" y="-1230283"/>
            <a:ext cx="12192000" cy="9154126"/>
          </a:xfrm>
          <a:prstGeom prst="rect">
            <a:avLst/>
          </a:prstGeom>
        </p:spPr>
      </p:pic>
    </p:spTree>
    <p:extLst>
      <p:ext uri="{BB962C8B-B14F-4D97-AF65-F5344CB8AC3E}">
        <p14:creationId xmlns:p14="http://schemas.microsoft.com/office/powerpoint/2010/main" val="44900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0" y="-2280872"/>
            <a:ext cx="12192000" cy="16262755"/>
          </a:xfrm>
          <a:prstGeom prst="rect">
            <a:avLst/>
          </a:prstGeom>
        </p:spPr>
      </p:pic>
    </p:spTree>
    <p:extLst>
      <p:ext uri="{BB962C8B-B14F-4D97-AF65-F5344CB8AC3E}">
        <p14:creationId xmlns:p14="http://schemas.microsoft.com/office/powerpoint/2010/main" val="183415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415626" y="0"/>
            <a:ext cx="12742333" cy="6858000"/>
          </a:xfrm>
          <a:prstGeom prst="rect">
            <a:avLst/>
          </a:prstGeom>
        </p:spPr>
      </p:pic>
    </p:spTree>
    <p:extLst>
      <p:ext uri="{BB962C8B-B14F-4D97-AF65-F5344CB8AC3E}">
        <p14:creationId xmlns:p14="http://schemas.microsoft.com/office/powerpoint/2010/main" val="281763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1" y="0"/>
            <a:ext cx="12125739" cy="6858000"/>
          </a:xfrm>
          <a:prstGeom prst="rect">
            <a:avLst/>
          </a:prstGeom>
        </p:spPr>
      </p:pic>
    </p:spTree>
    <p:extLst>
      <p:ext uri="{BB962C8B-B14F-4D97-AF65-F5344CB8AC3E}">
        <p14:creationId xmlns:p14="http://schemas.microsoft.com/office/powerpoint/2010/main" val="371662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369" y="1111351"/>
            <a:ext cx="5378824" cy="457200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841" y="1111351"/>
            <a:ext cx="6015790" cy="4572000"/>
          </a:xfrm>
          <a:prstGeom prst="rect">
            <a:avLst/>
          </a:prstGeom>
        </p:spPr>
      </p:pic>
    </p:spTree>
    <p:extLst>
      <p:ext uri="{BB962C8B-B14F-4D97-AF65-F5344CB8AC3E}">
        <p14:creationId xmlns:p14="http://schemas.microsoft.com/office/powerpoint/2010/main" val="249440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023"/>
            <a:ext cx="5270268" cy="70583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0" y="-15023"/>
            <a:ext cx="5810250" cy="3286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550" y="3571875"/>
            <a:ext cx="5810250" cy="3286125"/>
          </a:xfrm>
          <a:prstGeom prst="rect">
            <a:avLst/>
          </a:prstGeom>
        </p:spPr>
      </p:pic>
    </p:spTree>
    <p:extLst>
      <p:ext uri="{BB962C8B-B14F-4D97-AF65-F5344CB8AC3E}">
        <p14:creationId xmlns:p14="http://schemas.microsoft.com/office/powerpoint/2010/main" val="3355454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Image result for ahmedabad teapot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7168"/>
            <a:ext cx="12192000" cy="1054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58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9047" y="925739"/>
            <a:ext cx="2643448" cy="523220"/>
          </a:xfrm>
          <a:prstGeom prst="rect">
            <a:avLst/>
          </a:prstGeom>
          <a:noFill/>
        </p:spPr>
        <p:txBody>
          <a:bodyPr wrap="square" rtlCol="0">
            <a:spAutoFit/>
          </a:bodyPr>
          <a:lstStyle/>
          <a:p>
            <a:r>
              <a:rPr lang="en-IN" sz="2800" b="1" dirty="0" smtClean="0">
                <a:solidFill>
                  <a:schemeClr val="bg1"/>
                </a:solidFill>
                <a:latin typeface="Myriad Pro" panose="020B0503030403020204" pitchFamily="34" charset="0"/>
              </a:rPr>
              <a:t>Activity 2</a:t>
            </a:r>
            <a:endParaRPr lang="en-IN" sz="2800" b="1" dirty="0">
              <a:solidFill>
                <a:schemeClr val="bg1"/>
              </a:solidFill>
              <a:latin typeface="Myriad Pro" panose="020B0503030403020204" pitchFamily="34" charset="0"/>
            </a:endParaRPr>
          </a:p>
        </p:txBody>
      </p:sp>
      <p:sp>
        <p:nvSpPr>
          <p:cNvPr id="6" name="TextBox 5"/>
          <p:cNvSpPr txBox="1"/>
          <p:nvPr/>
        </p:nvSpPr>
        <p:spPr>
          <a:xfrm>
            <a:off x="1729047" y="2009573"/>
            <a:ext cx="8562110" cy="3754874"/>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Sketch a non-functional or non-usable product</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Time: 10 mins</a:t>
            </a:r>
          </a:p>
          <a:p>
            <a:endParaRPr lang="en-IN" sz="2800" dirty="0">
              <a:solidFill>
                <a:schemeClr val="bg1"/>
              </a:solidFill>
              <a:latin typeface="Myriad Pro" panose="020B0503030403020204" pitchFamily="34" charset="0"/>
            </a:endParaRPr>
          </a:p>
          <a:p>
            <a:pPr>
              <a:lnSpc>
                <a:spcPct val="150000"/>
              </a:lnSpc>
            </a:pPr>
            <a:r>
              <a:rPr lang="en-IN" sz="2800" dirty="0" smtClean="0">
                <a:solidFill>
                  <a:schemeClr val="bg1"/>
                </a:solidFill>
                <a:latin typeface="Myriad Pro" panose="020B0503030403020204" pitchFamily="34" charset="0"/>
              </a:rPr>
              <a:t>The product should be aesthetic but non –functional. It should be complete, form wise (</a:t>
            </a:r>
            <a:r>
              <a:rPr lang="en-IN" sz="2800" dirty="0" err="1" smtClean="0">
                <a:solidFill>
                  <a:schemeClr val="bg1"/>
                </a:solidFill>
                <a:latin typeface="Myriad Pro" panose="020B0503030403020204" pitchFamily="34" charset="0"/>
              </a:rPr>
              <a:t>eg</a:t>
            </a:r>
            <a:r>
              <a:rPr lang="en-IN" sz="2800" dirty="0" smtClean="0">
                <a:solidFill>
                  <a:schemeClr val="bg1"/>
                </a:solidFill>
                <a:latin typeface="Myriad Pro" panose="020B0503030403020204" pitchFamily="34" charset="0"/>
              </a:rPr>
              <a:t>. Watch, spectacle, pen, bag, shoe, belt etc.)</a:t>
            </a:r>
            <a:endParaRPr lang="en-IN"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774419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858000" cy="6858000"/>
          </a:xfrm>
        </p:spPr>
      </p:pic>
    </p:spTree>
    <p:extLst>
      <p:ext uri="{BB962C8B-B14F-4D97-AF65-F5344CB8AC3E}">
        <p14:creationId xmlns:p14="http://schemas.microsoft.com/office/powerpoint/2010/main" val="2017448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78" y="0"/>
            <a:ext cx="2606021" cy="6895534"/>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676" y="0"/>
            <a:ext cx="3063664" cy="6862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8310" y="0"/>
            <a:ext cx="2064419" cy="6858000"/>
          </a:xfrm>
          <a:prstGeom prst="rect">
            <a:avLst/>
          </a:prstGeom>
        </p:spPr>
      </p:pic>
    </p:spTree>
    <p:extLst>
      <p:ext uri="{BB962C8B-B14F-4D97-AF65-F5344CB8AC3E}">
        <p14:creationId xmlns:p14="http://schemas.microsoft.com/office/powerpoint/2010/main" val="3499592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7424928"/>
          </a:xfrm>
        </p:spPr>
      </p:pic>
    </p:spTree>
    <p:extLst>
      <p:ext uri="{BB962C8B-B14F-4D97-AF65-F5344CB8AC3E}">
        <p14:creationId xmlns:p14="http://schemas.microsoft.com/office/powerpoint/2010/main" val="1001453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0"/>
            <a:ext cx="6846570" cy="6846570"/>
          </a:xfr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932" y="0"/>
            <a:ext cx="7225990" cy="6858000"/>
          </a:xfrm>
          <a:prstGeom prst="rect">
            <a:avLst/>
          </a:prstGeom>
        </p:spPr>
      </p:pic>
    </p:spTree>
    <p:extLst>
      <p:ext uri="{BB962C8B-B14F-4D97-AF65-F5344CB8AC3E}">
        <p14:creationId xmlns:p14="http://schemas.microsoft.com/office/powerpoint/2010/main" val="3991219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0" y="762000"/>
            <a:ext cx="5219700" cy="52197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000" y="762000"/>
            <a:ext cx="5429250" cy="5219700"/>
          </a:xfrm>
          <a:prstGeom prst="rect">
            <a:avLst/>
          </a:prstGeom>
        </p:spPr>
      </p:pic>
    </p:spTree>
    <p:extLst>
      <p:ext uri="{BB962C8B-B14F-4D97-AF65-F5344CB8AC3E}">
        <p14:creationId xmlns:p14="http://schemas.microsoft.com/office/powerpoint/2010/main" val="459199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9047" y="925739"/>
            <a:ext cx="2643448" cy="523220"/>
          </a:xfrm>
          <a:prstGeom prst="rect">
            <a:avLst/>
          </a:prstGeom>
          <a:noFill/>
        </p:spPr>
        <p:txBody>
          <a:bodyPr wrap="square" rtlCol="0">
            <a:spAutoFit/>
          </a:bodyPr>
          <a:lstStyle/>
          <a:p>
            <a:r>
              <a:rPr lang="en-IN" sz="2800" b="1" dirty="0" smtClean="0">
                <a:solidFill>
                  <a:schemeClr val="bg1"/>
                </a:solidFill>
                <a:latin typeface="Myriad Pro" panose="020B0503030403020204" pitchFamily="34" charset="0"/>
              </a:rPr>
              <a:t>Review</a:t>
            </a:r>
            <a:endParaRPr lang="en-IN" sz="2800" b="1" dirty="0">
              <a:solidFill>
                <a:schemeClr val="bg1"/>
              </a:solidFill>
              <a:latin typeface="Myriad Pro" panose="020B0503030403020204" pitchFamily="34" charset="0"/>
            </a:endParaRPr>
          </a:p>
        </p:txBody>
      </p:sp>
      <p:sp>
        <p:nvSpPr>
          <p:cNvPr id="6" name="TextBox 5"/>
          <p:cNvSpPr txBox="1"/>
          <p:nvPr/>
        </p:nvSpPr>
        <p:spPr>
          <a:xfrm>
            <a:off x="1729047" y="2251302"/>
            <a:ext cx="8562110" cy="3108543"/>
          </a:xfrm>
          <a:prstGeom prst="rect">
            <a:avLst/>
          </a:prstGeom>
          <a:noFill/>
        </p:spPr>
        <p:txBody>
          <a:bodyPr wrap="square" rtlCol="0">
            <a:spAutoFit/>
          </a:bodyPr>
          <a:lstStyle/>
          <a:p>
            <a:r>
              <a:rPr lang="en-IN" sz="2800" dirty="0" smtClean="0">
                <a:solidFill>
                  <a:schemeClr val="bg1"/>
                </a:solidFill>
                <a:latin typeface="Myriad Pro" panose="020B0503030403020204" pitchFamily="34" charset="0"/>
              </a:rPr>
              <a:t>Design understanding</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Design process</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Bad and Good design</a:t>
            </a:r>
          </a:p>
          <a:p>
            <a:endParaRPr lang="en-IN" sz="2800" dirty="0">
              <a:solidFill>
                <a:schemeClr val="bg1"/>
              </a:solidFill>
              <a:latin typeface="Myriad Pro" panose="020B0503030403020204" pitchFamily="34" charset="0"/>
            </a:endParaRPr>
          </a:p>
          <a:p>
            <a:r>
              <a:rPr lang="en-IN" sz="2800" dirty="0" smtClean="0">
                <a:solidFill>
                  <a:schemeClr val="bg1"/>
                </a:solidFill>
                <a:latin typeface="Myriad Pro" panose="020B0503030403020204" pitchFamily="34" charset="0"/>
              </a:rPr>
              <a:t>Importance of form and function</a:t>
            </a:r>
            <a:endParaRPr lang="en-IN"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941270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729047" y="925739"/>
            <a:ext cx="9094124" cy="523220"/>
          </a:xfrm>
          <a:prstGeom prst="rect">
            <a:avLst/>
          </a:prstGeom>
          <a:noFill/>
        </p:spPr>
        <p:txBody>
          <a:bodyPr wrap="square" rtlCol="0">
            <a:spAutoFit/>
          </a:bodyPr>
          <a:lstStyle/>
          <a:p>
            <a:pPr algn="r"/>
            <a:r>
              <a:rPr lang="en-IN" sz="2800" b="1" dirty="0" smtClean="0">
                <a:solidFill>
                  <a:schemeClr val="bg1"/>
                </a:solidFill>
                <a:latin typeface="Myriad Pro" panose="020B0503030403020204" pitchFamily="34" charset="0"/>
              </a:rPr>
              <a:t>Assignment 1                                                                            Marks: </a:t>
            </a:r>
            <a:r>
              <a:rPr lang="en-IN" sz="2800" b="1" dirty="0">
                <a:solidFill>
                  <a:schemeClr val="bg1"/>
                </a:solidFill>
                <a:latin typeface="Myriad Pro" panose="020B0503030403020204" pitchFamily="34" charset="0"/>
              </a:rPr>
              <a:t>3</a:t>
            </a:r>
          </a:p>
        </p:txBody>
      </p:sp>
      <p:sp>
        <p:nvSpPr>
          <p:cNvPr id="7" name="TextBox 6"/>
          <p:cNvSpPr txBox="1"/>
          <p:nvPr/>
        </p:nvSpPr>
        <p:spPr>
          <a:xfrm>
            <a:off x="1567226" y="1530061"/>
            <a:ext cx="9786574" cy="4401205"/>
          </a:xfrm>
          <a:prstGeom prst="rect">
            <a:avLst/>
          </a:prstGeom>
          <a:noFill/>
        </p:spPr>
        <p:txBody>
          <a:bodyPr wrap="square" rtlCol="0">
            <a:spAutoFit/>
          </a:bodyPr>
          <a:lstStyle/>
          <a:p>
            <a:pPr>
              <a:lnSpc>
                <a:spcPct val="200000"/>
              </a:lnSpc>
            </a:pPr>
            <a:r>
              <a:rPr lang="en-IN" sz="2800" dirty="0" smtClean="0">
                <a:solidFill>
                  <a:schemeClr val="bg1"/>
                </a:solidFill>
                <a:latin typeface="Myriad Pro" panose="020B0503030403020204" pitchFamily="34" charset="0"/>
              </a:rPr>
              <a:t>Identify 5 good and bad designs in your kitchen. </a:t>
            </a:r>
          </a:p>
          <a:p>
            <a:pPr>
              <a:lnSpc>
                <a:spcPct val="200000"/>
              </a:lnSpc>
            </a:pPr>
            <a:r>
              <a:rPr lang="en-IN" sz="2800" dirty="0" smtClean="0">
                <a:solidFill>
                  <a:schemeClr val="bg1"/>
                </a:solidFill>
                <a:latin typeface="Myriad Pro" panose="020B0503030403020204" pitchFamily="34" charset="0"/>
              </a:rPr>
              <a:t>Justify why those designs are good / bad. </a:t>
            </a:r>
          </a:p>
          <a:p>
            <a:pPr>
              <a:lnSpc>
                <a:spcPct val="200000"/>
              </a:lnSpc>
            </a:pPr>
            <a:r>
              <a:rPr lang="en-IN" sz="2800" dirty="0" smtClean="0">
                <a:solidFill>
                  <a:schemeClr val="bg1"/>
                </a:solidFill>
                <a:latin typeface="Myriad Pro" panose="020B0503030403020204" pitchFamily="34" charset="0"/>
              </a:rPr>
              <a:t>Make a </a:t>
            </a:r>
            <a:r>
              <a:rPr lang="en-IN" sz="2800" dirty="0" smtClean="0">
                <a:solidFill>
                  <a:schemeClr val="bg1"/>
                </a:solidFill>
                <a:latin typeface="Myriad Pro" panose="020B0503030403020204" pitchFamily="34" charset="0"/>
              </a:rPr>
              <a:t>Ppt in </a:t>
            </a:r>
            <a:r>
              <a:rPr lang="en-IN" sz="2800" dirty="0" smtClean="0">
                <a:solidFill>
                  <a:schemeClr val="bg1"/>
                </a:solidFill>
                <a:latin typeface="Myriad Pro" panose="020B0503030403020204" pitchFamily="34" charset="0"/>
              </a:rPr>
              <a:t>teams as per template being shared to you.</a:t>
            </a:r>
          </a:p>
          <a:p>
            <a:pPr>
              <a:lnSpc>
                <a:spcPct val="200000"/>
              </a:lnSpc>
            </a:pPr>
            <a:r>
              <a:rPr lang="en-IN" sz="2800" dirty="0" smtClean="0">
                <a:solidFill>
                  <a:schemeClr val="bg1"/>
                </a:solidFill>
                <a:latin typeface="Myriad Pro" panose="020B0503030403020204" pitchFamily="34" charset="0"/>
              </a:rPr>
              <a:t>Capture photographs and give notes to each photograph – send it to the leader who compiles the Ppt by adding their work</a:t>
            </a:r>
            <a:endParaRPr lang="en-IN" sz="28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604734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95400"/>
            <a:ext cx="12192000" cy="9144000"/>
          </a:xfrm>
        </p:spPr>
      </p:pic>
    </p:spTree>
    <p:extLst>
      <p:ext uri="{BB962C8B-B14F-4D97-AF65-F5344CB8AC3E}">
        <p14:creationId xmlns:p14="http://schemas.microsoft.com/office/powerpoint/2010/main" val="298069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48640"/>
            <a:ext cx="12192000" cy="8128000"/>
          </a:xfrm>
        </p:spPr>
      </p:pic>
    </p:spTree>
    <p:extLst>
      <p:ext uri="{BB962C8B-B14F-4D97-AF65-F5344CB8AC3E}">
        <p14:creationId xmlns:p14="http://schemas.microsoft.com/office/powerpoint/2010/main" val="158135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201768" cy="6858000"/>
          </a:xfrm>
        </p:spPr>
      </p:pic>
    </p:spTree>
    <p:extLst>
      <p:ext uri="{BB962C8B-B14F-4D97-AF65-F5344CB8AC3E}">
        <p14:creationId xmlns:p14="http://schemas.microsoft.com/office/powerpoint/2010/main" val="290677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3596538" cy="3596538"/>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99120" y="0"/>
            <a:ext cx="3992880" cy="3461042"/>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537" y="-1"/>
            <a:ext cx="4614724" cy="34610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46552"/>
            <a:ext cx="12192000" cy="5695446"/>
          </a:xfrm>
          <a:prstGeom prst="rect">
            <a:avLst/>
          </a:prstGeom>
        </p:spPr>
      </p:pic>
    </p:spTree>
    <p:extLst>
      <p:ext uri="{BB962C8B-B14F-4D97-AF65-F5344CB8AC3E}">
        <p14:creationId xmlns:p14="http://schemas.microsoft.com/office/powerpoint/2010/main" val="20401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71377" y="925739"/>
            <a:ext cx="7781589" cy="4351338"/>
          </a:xfrm>
          <a:effectLst/>
        </p:spPr>
      </p:pic>
      <p:sp>
        <p:nvSpPr>
          <p:cNvPr id="2" name="TextBox 1"/>
          <p:cNvSpPr txBox="1"/>
          <p:nvPr/>
        </p:nvSpPr>
        <p:spPr>
          <a:xfrm>
            <a:off x="1729047" y="925739"/>
            <a:ext cx="2643448" cy="523220"/>
          </a:xfrm>
          <a:prstGeom prst="rect">
            <a:avLst/>
          </a:prstGeom>
          <a:noFill/>
        </p:spPr>
        <p:txBody>
          <a:bodyPr wrap="square" rtlCol="0">
            <a:spAutoFit/>
          </a:bodyPr>
          <a:lstStyle/>
          <a:p>
            <a:r>
              <a:rPr lang="en-IN" sz="2800" b="1" dirty="0" smtClean="0">
                <a:solidFill>
                  <a:schemeClr val="bg1"/>
                </a:solidFill>
                <a:latin typeface="Myriad Pro" panose="020B0503030403020204" pitchFamily="34" charset="0"/>
              </a:rPr>
              <a:t>Activity 1</a:t>
            </a:r>
            <a:endParaRPr lang="en-IN" sz="2800"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39609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Myriad Pro" panose="020B0503030403020204" pitchFamily="34" charset="0"/>
              </a:rPr>
              <a:t>Design process</a:t>
            </a:r>
            <a:endParaRPr lang="en-IN" dirty="0">
              <a:latin typeface="Myriad Pro" panose="020B0503030403020204" pitchFamily="34" charset="0"/>
            </a:endParaRPr>
          </a:p>
        </p:txBody>
      </p:sp>
      <p:sp>
        <p:nvSpPr>
          <p:cNvPr id="4" name="Rectangle 3"/>
          <p:cNvSpPr/>
          <p:nvPr/>
        </p:nvSpPr>
        <p:spPr>
          <a:xfrm>
            <a:off x="1031133" y="2879387"/>
            <a:ext cx="1925010" cy="138132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Myriad Pro" panose="020B0503030403020204" pitchFamily="34" charset="0"/>
              </a:rPr>
              <a:t>Identify</a:t>
            </a:r>
            <a:endParaRPr lang="en-IN" sz="2800" dirty="0">
              <a:latin typeface="Myriad Pro" panose="020B0503030403020204" pitchFamily="34" charset="0"/>
            </a:endParaRPr>
          </a:p>
        </p:txBody>
      </p:sp>
      <p:sp>
        <p:nvSpPr>
          <p:cNvPr id="5" name="Rectangle 4"/>
          <p:cNvSpPr/>
          <p:nvPr/>
        </p:nvSpPr>
        <p:spPr>
          <a:xfrm>
            <a:off x="3060349" y="2879387"/>
            <a:ext cx="1925010" cy="138132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Myriad Pro" panose="020B0503030403020204" pitchFamily="34" charset="0"/>
              </a:rPr>
              <a:t>Define</a:t>
            </a:r>
            <a:endParaRPr lang="en-IN" sz="2800" dirty="0">
              <a:latin typeface="Myriad Pro" panose="020B0503030403020204" pitchFamily="34" charset="0"/>
            </a:endParaRPr>
          </a:p>
        </p:txBody>
      </p:sp>
      <p:sp>
        <p:nvSpPr>
          <p:cNvPr id="6" name="Rectangle 5"/>
          <p:cNvSpPr/>
          <p:nvPr/>
        </p:nvSpPr>
        <p:spPr>
          <a:xfrm>
            <a:off x="5089565" y="2879387"/>
            <a:ext cx="1925010" cy="138132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Myriad Pro" panose="020B0503030403020204" pitchFamily="34" charset="0"/>
              </a:rPr>
              <a:t>Ideate</a:t>
            </a:r>
            <a:endParaRPr lang="en-IN" sz="2800" dirty="0">
              <a:latin typeface="Myriad Pro" panose="020B0503030403020204" pitchFamily="34" charset="0"/>
            </a:endParaRPr>
          </a:p>
        </p:txBody>
      </p:sp>
      <p:sp>
        <p:nvSpPr>
          <p:cNvPr id="7" name="Rectangle 6"/>
          <p:cNvSpPr/>
          <p:nvPr/>
        </p:nvSpPr>
        <p:spPr>
          <a:xfrm>
            <a:off x="7118781" y="2879387"/>
            <a:ext cx="1925010" cy="138132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Myriad Pro" panose="020B0503030403020204" pitchFamily="34" charset="0"/>
              </a:rPr>
              <a:t>Prototype</a:t>
            </a:r>
            <a:endParaRPr lang="en-IN" sz="2800" dirty="0">
              <a:latin typeface="Myriad Pro" panose="020B0503030403020204" pitchFamily="34" charset="0"/>
            </a:endParaRPr>
          </a:p>
        </p:txBody>
      </p:sp>
      <p:sp>
        <p:nvSpPr>
          <p:cNvPr id="8" name="Rectangle 7"/>
          <p:cNvSpPr/>
          <p:nvPr/>
        </p:nvSpPr>
        <p:spPr>
          <a:xfrm>
            <a:off x="9147997" y="2879387"/>
            <a:ext cx="1925010" cy="138132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Myriad Pro" panose="020B0503030403020204" pitchFamily="34" charset="0"/>
              </a:rPr>
              <a:t>Test</a:t>
            </a:r>
            <a:endParaRPr lang="en-IN" sz="2800" dirty="0">
              <a:latin typeface="Myriad Pro" panose="020B0503030403020204" pitchFamily="34" charset="0"/>
            </a:endParaRPr>
          </a:p>
        </p:txBody>
      </p:sp>
      <p:sp>
        <p:nvSpPr>
          <p:cNvPr id="9" name="Oval 8"/>
          <p:cNvSpPr/>
          <p:nvPr/>
        </p:nvSpPr>
        <p:spPr>
          <a:xfrm>
            <a:off x="1703540" y="2004164"/>
            <a:ext cx="588724" cy="58872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2">
                    <a:lumMod val="25000"/>
                  </a:schemeClr>
                </a:solidFill>
                <a:latin typeface="Myriad Pro" panose="020B0503030403020204" pitchFamily="34" charset="0"/>
              </a:rPr>
              <a:t>1</a:t>
            </a:r>
            <a:endParaRPr lang="en-IN" sz="2400" b="1" dirty="0">
              <a:solidFill>
                <a:schemeClr val="bg2">
                  <a:lumMod val="25000"/>
                </a:schemeClr>
              </a:solidFill>
              <a:latin typeface="Myriad Pro" panose="020B0503030403020204" pitchFamily="34" charset="0"/>
            </a:endParaRPr>
          </a:p>
        </p:txBody>
      </p:sp>
      <p:sp>
        <p:nvSpPr>
          <p:cNvPr id="10" name="Oval 9"/>
          <p:cNvSpPr/>
          <p:nvPr/>
        </p:nvSpPr>
        <p:spPr>
          <a:xfrm>
            <a:off x="3728492" y="2004164"/>
            <a:ext cx="588724" cy="58872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2">
                    <a:lumMod val="25000"/>
                  </a:schemeClr>
                </a:solidFill>
                <a:latin typeface="Myriad Pro" panose="020B0503030403020204" pitchFamily="34" charset="0"/>
              </a:rPr>
              <a:t>2</a:t>
            </a:r>
            <a:endParaRPr lang="en-IN" sz="2400" b="1" dirty="0">
              <a:solidFill>
                <a:schemeClr val="bg2">
                  <a:lumMod val="25000"/>
                </a:schemeClr>
              </a:solidFill>
              <a:latin typeface="Myriad Pro" panose="020B0503030403020204" pitchFamily="34" charset="0"/>
            </a:endParaRPr>
          </a:p>
        </p:txBody>
      </p:sp>
      <p:sp>
        <p:nvSpPr>
          <p:cNvPr id="11" name="Oval 10"/>
          <p:cNvSpPr/>
          <p:nvPr/>
        </p:nvSpPr>
        <p:spPr>
          <a:xfrm>
            <a:off x="5753444" y="2004164"/>
            <a:ext cx="588724" cy="58872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2">
                    <a:lumMod val="25000"/>
                  </a:schemeClr>
                </a:solidFill>
                <a:latin typeface="Myriad Pro" panose="020B0503030403020204" pitchFamily="34" charset="0"/>
              </a:rPr>
              <a:t>3</a:t>
            </a:r>
          </a:p>
        </p:txBody>
      </p:sp>
      <p:sp>
        <p:nvSpPr>
          <p:cNvPr id="12" name="Oval 11"/>
          <p:cNvSpPr/>
          <p:nvPr/>
        </p:nvSpPr>
        <p:spPr>
          <a:xfrm>
            <a:off x="7778396" y="2004164"/>
            <a:ext cx="588724" cy="58872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2">
                    <a:lumMod val="25000"/>
                  </a:schemeClr>
                </a:solidFill>
                <a:latin typeface="Myriad Pro" panose="020B0503030403020204" pitchFamily="34" charset="0"/>
              </a:rPr>
              <a:t>4</a:t>
            </a:r>
          </a:p>
        </p:txBody>
      </p:sp>
      <p:sp>
        <p:nvSpPr>
          <p:cNvPr id="13" name="Oval 12"/>
          <p:cNvSpPr/>
          <p:nvPr/>
        </p:nvSpPr>
        <p:spPr>
          <a:xfrm>
            <a:off x="9816140" y="2004164"/>
            <a:ext cx="588724" cy="58872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2">
                    <a:lumMod val="25000"/>
                  </a:schemeClr>
                </a:solidFill>
                <a:latin typeface="Myriad Pro" panose="020B0503030403020204" pitchFamily="34" charset="0"/>
              </a:rPr>
              <a:t>5</a:t>
            </a:r>
          </a:p>
        </p:txBody>
      </p:sp>
    </p:spTree>
    <p:extLst>
      <p:ext uri="{BB962C8B-B14F-4D97-AF65-F5344CB8AC3E}">
        <p14:creationId xmlns:p14="http://schemas.microsoft.com/office/powerpoint/2010/main" val="2870208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7302" y="2915411"/>
            <a:ext cx="4200697" cy="2836995"/>
          </a:xfrm>
        </p:spPr>
        <p:txBody>
          <a:bodyPr>
            <a:normAutofit/>
          </a:bodyPr>
          <a:lstStyle/>
          <a:p>
            <a:pPr>
              <a:lnSpc>
                <a:spcPct val="100000"/>
              </a:lnSpc>
            </a:pPr>
            <a:r>
              <a:rPr lang="en-IN" sz="4000" dirty="0" smtClean="0">
                <a:solidFill>
                  <a:schemeClr val="bg1"/>
                </a:solidFill>
                <a:latin typeface="Myriad Pro" panose="020B0503030403020204" pitchFamily="34" charset="0"/>
                <a:ea typeface="Tahoma" panose="020B0604030504040204" pitchFamily="34" charset="0"/>
                <a:cs typeface="Tahoma" panose="020B0604030504040204" pitchFamily="34" charset="0"/>
              </a:rPr>
              <a:t>Bad vs Good</a:t>
            </a:r>
            <a:r>
              <a:rPr lang="en-IN" b="1" dirty="0" smtClean="0">
                <a:solidFill>
                  <a:schemeClr val="bg1"/>
                </a:solidFill>
                <a:latin typeface="Myriad Pro" panose="020B0503030403020204" pitchFamily="34" charset="0"/>
                <a:ea typeface="Tahoma" panose="020B0604030504040204" pitchFamily="34" charset="0"/>
                <a:cs typeface="Tahoma" panose="020B0604030504040204" pitchFamily="34" charset="0"/>
              </a:rPr>
              <a:t/>
            </a:r>
            <a:br>
              <a:rPr lang="en-IN" b="1" dirty="0" smtClean="0">
                <a:solidFill>
                  <a:schemeClr val="bg1"/>
                </a:solidFill>
                <a:latin typeface="Myriad Pro" panose="020B0503030403020204" pitchFamily="34" charset="0"/>
                <a:ea typeface="Tahoma" panose="020B0604030504040204" pitchFamily="34" charset="0"/>
                <a:cs typeface="Tahoma" panose="020B0604030504040204" pitchFamily="34" charset="0"/>
              </a:rPr>
            </a:br>
            <a:r>
              <a:rPr lang="en-IN" b="1" dirty="0" smtClean="0">
                <a:solidFill>
                  <a:schemeClr val="bg1"/>
                </a:solidFill>
                <a:latin typeface="Myriad Pro" panose="020B0503030403020204" pitchFamily="34" charset="0"/>
                <a:ea typeface="Tahoma" panose="020B0604030504040204" pitchFamily="34" charset="0"/>
                <a:cs typeface="Tahoma" panose="020B0604030504040204" pitchFamily="34" charset="0"/>
              </a:rPr>
              <a:t>DESIGN</a:t>
            </a:r>
            <a:endParaRPr lang="en-IN" b="1" dirty="0">
              <a:solidFill>
                <a:schemeClr val="bg1"/>
              </a:solidFill>
              <a:latin typeface="Myriad Pro" panose="020B0503030403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0873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978</Words>
  <Application>Microsoft Office PowerPoint</Application>
  <PresentationFormat>Widescreen</PresentationFormat>
  <Paragraphs>142</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Pro</vt:lpstr>
      <vt:lpstr>Tahoma</vt:lpstr>
      <vt:lpstr>Office Theme</vt:lpstr>
      <vt:lpstr>D     E      S      I      G     N</vt:lpstr>
      <vt:lpstr>PowerPoint Presentation</vt:lpstr>
      <vt:lpstr>PowerPoint Presentation</vt:lpstr>
      <vt:lpstr>PowerPoint Presentation</vt:lpstr>
      <vt:lpstr>PowerPoint Presentation</vt:lpstr>
      <vt:lpstr>PowerPoint Presentation</vt:lpstr>
      <vt:lpstr>PowerPoint Presentation</vt:lpstr>
      <vt:lpstr>Design process</vt:lpstr>
      <vt:lpstr>Bad vs Good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Design Design</dc:title>
  <dc:creator>bala</dc:creator>
  <cp:lastModifiedBy>V S Sesha Sai Jayanth G</cp:lastModifiedBy>
  <cp:revision>70</cp:revision>
  <dcterms:created xsi:type="dcterms:W3CDTF">2018-07-20T05:47:56Z</dcterms:created>
  <dcterms:modified xsi:type="dcterms:W3CDTF">2018-11-19T16:23:50Z</dcterms:modified>
</cp:coreProperties>
</file>